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0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9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2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9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2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9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3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45BEE0-5816-4559-A518-30D5972879C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1C729A-41FF-498F-BE36-EE8DCA54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DE44-D157-4E41-8723-F41C779C0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190" y="1567543"/>
            <a:ext cx="7184571" cy="1983180"/>
          </a:xfrm>
        </p:spPr>
        <p:txBody>
          <a:bodyPr>
            <a:normAutofit/>
          </a:bodyPr>
          <a:lstStyle/>
          <a:p>
            <a:r>
              <a:rPr lang="en-US" sz="4000" dirty="0"/>
              <a:t>Zoning Amendment to Encourage Creation of More Accessory Dwelling Units (ADUs)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494CD-8B3F-0237-D16E-12C023F51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2619"/>
            <a:ext cx="9144000" cy="570016"/>
          </a:xfrm>
        </p:spPr>
        <p:txBody>
          <a:bodyPr>
            <a:normAutofit/>
          </a:bodyPr>
          <a:lstStyle/>
          <a:p>
            <a:r>
              <a:rPr lang="en-US" sz="2400" dirty="0"/>
              <a:t>2024 Annual Town Meeting</a:t>
            </a:r>
          </a:p>
        </p:txBody>
      </p:sp>
    </p:spTree>
    <p:extLst>
      <p:ext uri="{BB962C8B-B14F-4D97-AF65-F5344CB8AC3E}">
        <p14:creationId xmlns:p14="http://schemas.microsoft.com/office/powerpoint/2010/main" val="178374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0FF4-BCD2-5215-5305-0C1C588D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04" y="1318161"/>
            <a:ext cx="10296896" cy="7163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Minimum property age</a:t>
            </a:r>
            <a:br>
              <a:rPr lang="en-US" b="1" dirty="0"/>
            </a:br>
            <a:r>
              <a:rPr lang="en-US" b="1" dirty="0"/>
              <a:t>Subsequent change of ownership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F0D5-4E87-E679-5809-67C5014D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3190"/>
            <a:ext cx="10515600" cy="3813772"/>
          </a:xfrm>
        </p:spPr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minimum age of property that is the subject of ADU application (currently 5 years)</a:t>
            </a:r>
          </a:p>
          <a:p>
            <a:pPr marL="0" indent="0">
              <a:buNone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Subsequent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owners will provide Building Commissioner with a one-time affidavit acknowledging and agreeing to continued compliance with all requirements of this ADU Bylaw section. 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ubsequent annual certifications no longer required.</a:t>
            </a:r>
          </a:p>
          <a:p>
            <a:pPr marL="0" indent="0"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E048-940B-7921-27CC-C12083D9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Legalizing pre-existing unauthorized ADUs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ED414-D18D-3355-1D42-583C900D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minimum five-year age requirement for the pre-existing unauthorized unit.  </a:t>
            </a:r>
          </a:p>
          <a:p>
            <a:pPr marL="0" indent="0">
              <a:buNone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nauthorized pre-exiting unit now permitted up to the lesser of 1,200 sq. ft. or 40% of the total property sq. ft. vs. 30% under current Bylaw.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9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7B1B-5B00-49BF-1FE7-51C20665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535"/>
            <a:ext cx="10515600" cy="6587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7FD0-B63E-7D7E-3AA0-1560F33F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2399071"/>
            <a:ext cx="10847070" cy="409380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Original ADU Zoning Authority approved by Town Meeting in November 2019.</a:t>
            </a:r>
          </a:p>
          <a:p>
            <a:r>
              <a:rPr lang="en-US" sz="2400" dirty="0"/>
              <a:t>2019 Article contains restrictive provisions, produced minimal results.</a:t>
            </a:r>
          </a:p>
          <a:p>
            <a:r>
              <a:rPr lang="en-US" sz="2400" dirty="0"/>
              <a:t>Current HAB initiative to bring improved ADU measure was delayed a year.</a:t>
            </a:r>
            <a:br>
              <a:rPr lang="en-US" sz="2400" dirty="0"/>
            </a:br>
            <a:r>
              <a:rPr lang="en-US" sz="2400" dirty="0"/>
              <a:t>HAB committed to bring ADU article to 2024 Annual Town Meeting without further delay.</a:t>
            </a:r>
          </a:p>
          <a:p>
            <a:r>
              <a:rPr lang="en-US" sz="2400" dirty="0"/>
              <a:t>At state level, Governor’s $4.1Bn Housing Bill includes ADU provisions that would preempt local zoning, including expanded As-of-Right ADUs. Eventual outcome of state proposals currently unknown, pending legislative review and approval.</a:t>
            </a:r>
          </a:p>
          <a:p>
            <a:r>
              <a:rPr lang="en-US" sz="2400" dirty="0"/>
              <a:t>Current article that encourages more ADUs recognizes that Brookline’s ADU Bylaw must align itself with whatever preemptive ADU provisions the Commonwealth may eventually adopt. </a:t>
            </a:r>
          </a:p>
        </p:txBody>
      </p:sp>
    </p:spTree>
    <p:extLst>
      <p:ext uri="{BB962C8B-B14F-4D97-AF65-F5344CB8AC3E}">
        <p14:creationId xmlns:p14="http://schemas.microsoft.com/office/powerpoint/2010/main" val="6201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E36F-DA8E-1269-19A7-34D5CF54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Intent of Zoning to Authorize Accessory Dwelling Units in Single-Family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F208-CF17-F7EC-53FC-7A9BAEC5E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DejaVu Sans"/>
              </a:rPr>
              <a:t>To provide flexibility for families as their needs change over time and, in particular, provide options for older adults to be able to stay in their homes</a:t>
            </a:r>
            <a:endParaRPr lang="en-US" sz="22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DejaVu Sans"/>
              </a:rPr>
              <a:t>To increase the diversity of housing choices in the Town while respecting the residential character and scale of existing neighborhoods</a:t>
            </a:r>
            <a:endParaRPr lang="en-US" sz="22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DejaVu Sans"/>
              </a:rPr>
              <a:t>To provide a non-subsidized form of housing that is generally less costly to produce and more affordable than similar units in multifamily buildings</a:t>
            </a:r>
            <a:endParaRPr lang="en-US" sz="22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lvl="1">
              <a:spcBef>
                <a:spcPts val="200"/>
              </a:spcBef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DejaVu Sans"/>
              </a:rPr>
              <a:t>To add housing units to Brookline’s total housing stock with minimal adverse effects on Brookline's neighborhoods</a:t>
            </a:r>
            <a:endParaRPr lang="en-US" sz="22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5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A4A7-242C-59AE-63BB-3AFD102B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652"/>
            <a:ext cx="10515600" cy="1826128"/>
          </a:xfrm>
        </p:spPr>
        <p:txBody>
          <a:bodyPr>
            <a:normAutofit/>
          </a:bodyPr>
          <a:lstStyle/>
          <a:p>
            <a:r>
              <a:rPr lang="en-US" sz="4000" b="1" dirty="0"/>
              <a:t>Specific Warrant Article changes designed to encourage creation of more ADUs</a:t>
            </a:r>
          </a:p>
        </p:txBody>
      </p:sp>
    </p:spTree>
    <p:extLst>
      <p:ext uri="{BB962C8B-B14F-4D97-AF65-F5344CB8AC3E}">
        <p14:creationId xmlns:p14="http://schemas.microsoft.com/office/powerpoint/2010/main" val="30339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F64B-A3EF-ADC6-1A31-2033155C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Increases allowable ADU square footages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13A11-BD60-65CB-8819-F2B11287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As-of-Right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ADU square footage from 750 to 900 sq. ft./lesser of 40% vs. 30% of total building floor area.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Permit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ADU square footage from 950 to 1,200 sq. ft./ lesser of 40% vs. 30% of total building floor area (Special Permit </a:t>
            </a:r>
            <a:r>
              <a:rPr lang="en-US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limits subject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further discussion).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2F5D-2A5E-1BB3-F9D6-BE00389C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774"/>
            <a:ext cx="10515600" cy="130628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Relaxes requirements relating to </a:t>
            </a:r>
            <a:br>
              <a:rPr lang="en-US" sz="4000" b="1" dirty="0"/>
            </a:br>
            <a:r>
              <a:rPr lang="en-US" sz="4000" b="1" dirty="0"/>
              <a:t>owner-occupancy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73AB-5FC1-3956-E29E-EF009B10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159"/>
            <a:ext cx="10515600" cy="3753803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requirement that owner-occupant applicant provide initial and annual certification/affidavit attesting to continued owner-occupancy; instead, owner-occupancy to be documented entirely via the subject property appearing in the Town Assessor’s Residential Exemption database, subject to certain prescribed timeframes.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current Bylaw requirement that the applicant has owned/occupied the subject property for at least five years (“look-back period”).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398F-F387-FCEA-FD48-15D656D0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681038"/>
            <a:ext cx="10586884" cy="1177260"/>
          </a:xfrm>
        </p:spPr>
        <p:txBody>
          <a:bodyPr>
            <a:normAutofit/>
          </a:bodyPr>
          <a:lstStyle/>
          <a:p>
            <a:r>
              <a:rPr lang="en-US" sz="3200" b="1" dirty="0"/>
              <a:t>New provision: Non-owner-occupant investors </a:t>
            </a:r>
            <a:br>
              <a:rPr lang="en-US" sz="3200" b="1" dirty="0"/>
            </a:br>
            <a:r>
              <a:rPr lang="en-US" sz="3200" b="1" dirty="0"/>
              <a:t>would be required to deed-restrict their ADU as Affordable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303C-3F1E-0E63-7F4C-A79FDFD3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298"/>
            <a:ext cx="10515600" cy="4318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provision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applicants must self-identify either as an owner-occupant or as an absentee owner/investor/developer.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applicants must agree in writing to comply with all terms of the ADU Bylaw.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absentee owner/investor or developer applicant who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sell to an owner-occupant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24 months after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ADU completion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continue as a for-profit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rentttal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accept the obligation to deed-restrict the ADU at affordable rent levels (renter incomes &lt;=80% AMI) for at least 15 years.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Failure to deed-restrict as affordable will result in revocation of Certificate of Occupancy.</a:t>
            </a:r>
          </a:p>
        </p:txBody>
      </p:sp>
    </p:spTree>
    <p:extLst>
      <p:ext uri="{BB962C8B-B14F-4D97-AF65-F5344CB8AC3E}">
        <p14:creationId xmlns:p14="http://schemas.microsoft.com/office/powerpoint/2010/main" val="29606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0852-4710-6BDD-EC1C-46F888C1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Exterior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5E91-9004-2F3E-ACA0-B6E9337A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342900"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prohibition of a 2</a:t>
            </a:r>
            <a:r>
              <a:rPr lang="en-US" sz="24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street-facing entrance doorway</a:t>
            </a:r>
          </a:p>
          <a:p>
            <a:pPr marL="571500" indent="-342900">
              <a:lnSpc>
                <a:spcPct val="1070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requirement that property can have no more than one mailing address</a:t>
            </a:r>
          </a:p>
          <a:p>
            <a:pPr marL="5715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requirement that property can have no more than one street-facing mailbox or mail slot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requirement that property can have no more than one utility meter or submeter.  Authorizes ADU to have separate metering of utilities (electric, gas, water)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1696-CD65-20C9-9C0E-F0C01F6E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56904"/>
            <a:ext cx="9601196" cy="102127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For new exterior additions, design compatibility language remains unchanged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1F03-557D-338C-01E3-253DBEA8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317"/>
            <a:ext cx="10515600" cy="3730646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spcBef>
                <a:spcPts val="200"/>
              </a:spcBef>
              <a:spcAft>
                <a:spcPts val="1200"/>
              </a:spcAft>
              <a:buNone/>
              <a:tabLst>
                <a:tab pos="971550" algn="l"/>
              </a:tabLst>
            </a:pPr>
            <a:b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Exterior alterations are permitted, provided they are in keeping with the architectural integrity of the structure, including but not limited to: </a:t>
            </a:r>
          </a:p>
          <a:p>
            <a:pPr lvl="1">
              <a:spcBef>
                <a:spcPts val="200"/>
              </a:spcBef>
              <a:spcAft>
                <a:spcPts val="1200"/>
              </a:spcAft>
              <a:tabLst>
                <a:tab pos="971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exterior finish material should be the same or visually consistent with the exterior finish material of the remainder of the building;</a:t>
            </a:r>
          </a:p>
          <a:p>
            <a:pPr lvl="1">
              <a:spcBef>
                <a:spcPts val="200"/>
              </a:spcBef>
              <a:spcAft>
                <a:spcPts val="1200"/>
              </a:spcAft>
              <a:tabLst>
                <a:tab pos="971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roof pitch should be consistent with the predominant roof pitch of the remainder of the building;</a:t>
            </a:r>
          </a:p>
          <a:p>
            <a:pPr lvl="1">
              <a:spcBef>
                <a:spcPts val="200"/>
              </a:spcBef>
              <a:spcAft>
                <a:spcPts val="1200"/>
              </a:spcAft>
              <a:tabLst>
                <a:tab pos="971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Trim should be consistent with the trim used on the remainder of the building;</a:t>
            </a:r>
          </a:p>
          <a:p>
            <a:pPr lvl="1">
              <a:spcBef>
                <a:spcPts val="200"/>
              </a:spcBef>
              <a:spcAft>
                <a:spcPts val="1200"/>
              </a:spcAft>
              <a:tabLst>
                <a:tab pos="97155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Windows should be consistent with those of the remainder of the building in proportion and orientation.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36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790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Liberation Serif</vt:lpstr>
      <vt:lpstr>Organic</vt:lpstr>
      <vt:lpstr>Zoning Amendment to Encourage Creation of More Accessory Dwelling Units (ADUs) </vt:lpstr>
      <vt:lpstr>Background</vt:lpstr>
      <vt:lpstr>Intent of Zoning to Authorize Accessory Dwelling Units in Single-Family Homes</vt:lpstr>
      <vt:lpstr>Specific Warrant Article changes designed to encourage creation of more ADUs</vt:lpstr>
      <vt:lpstr>Increases allowable ADU square footages</vt:lpstr>
      <vt:lpstr>Relaxes requirements relating to  owner-occupancy documentation</vt:lpstr>
      <vt:lpstr>New provision: Non-owner-occupant investors  would be required to deed-restrict their ADU as Affordable</vt:lpstr>
      <vt:lpstr>Exterior appearance</vt:lpstr>
      <vt:lpstr>For new exterior additions, design compatibility language remains unchanged</vt:lpstr>
      <vt:lpstr>Minimum property age Subsequent change of ownership </vt:lpstr>
      <vt:lpstr>Legalizing pre-existing unauthorized ADUs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Amendment to Encourage Creation of More Accessory Dwelling Units (ADUs)</dc:title>
  <dc:creator>Roger Blood</dc:creator>
  <cp:lastModifiedBy>Roger Blood</cp:lastModifiedBy>
  <cp:revision>14</cp:revision>
  <dcterms:created xsi:type="dcterms:W3CDTF">2024-02-04T13:56:10Z</dcterms:created>
  <dcterms:modified xsi:type="dcterms:W3CDTF">2024-04-29T14:21:15Z</dcterms:modified>
</cp:coreProperties>
</file>